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557" r:id="rId6"/>
    <p:sldId id="569" r:id="rId7"/>
    <p:sldId id="575" r:id="rId8"/>
    <p:sldId id="576" r:id="rId9"/>
    <p:sldId id="577" r:id="rId10"/>
    <p:sldId id="578" r:id="rId11"/>
    <p:sldId id="579" r:id="rId12"/>
    <p:sldId id="580" r:id="rId13"/>
    <p:sldId id="582" r:id="rId14"/>
    <p:sldId id="583" r:id="rId15"/>
    <p:sldId id="571" r:id="rId16"/>
    <p:sldId id="584" r:id="rId17"/>
    <p:sldId id="585" r:id="rId18"/>
    <p:sldId id="586" r:id="rId19"/>
    <p:sldId id="587" r:id="rId20"/>
    <p:sldId id="588" r:id="rId21"/>
    <p:sldId id="589" r:id="rId22"/>
    <p:sldId id="572" r:id="rId23"/>
    <p:sldId id="590" r:id="rId24"/>
    <p:sldId id="591" r:id="rId25"/>
    <p:sldId id="592" r:id="rId26"/>
    <p:sldId id="593" r:id="rId27"/>
    <p:sldId id="594" r:id="rId28"/>
    <p:sldId id="516" r:id="rId29"/>
  </p:sldIdLst>
  <p:sldSz cx="12192000" cy="6858000"/>
  <p:notesSz cx="10234613" cy="7104063"/>
  <p:embeddedFontLst>
    <p:embeddedFont>
      <p:font typeface="KoPub돋움체_Pro Medium" pitchFamily="2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HGSSoeiKakugothicUB" panose="020B0900000000000000" pitchFamily="34" charset="-128"/>
      <p:regular r:id="rId3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E75B6"/>
    <a:srgbClr val="E4E4E4"/>
    <a:srgbClr val="EE853E"/>
    <a:srgbClr val="EE5AD9"/>
    <a:srgbClr val="4472C4"/>
    <a:srgbClr val="E7E6E6"/>
    <a:srgbClr val="3D4D6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810AF-A401-43D3-99A7-1C12CE5E7C45}" v="9027" dt="2021-09-07T13:11:1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 autoAdjust="0"/>
    <p:restoredTop sz="94288" autoAdjust="0"/>
  </p:normalViewPr>
  <p:slideViewPr>
    <p:cSldViewPr snapToGrid="0" snapToObjects="1">
      <p:cViewPr varScale="1">
        <p:scale>
          <a:sx n="141" d="100"/>
          <a:sy n="141" d="100"/>
        </p:scale>
        <p:origin x="224" y="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2021. 9. 17.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2021. 9. 17.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2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1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2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 squared</a:t>
            </a:r>
          </a:p>
          <a:p>
            <a:r>
              <a:rPr lang="en-US" altLang="ko-KR" dirty="0"/>
              <a:t>N cubed</a:t>
            </a:r>
          </a:p>
          <a:p>
            <a:r>
              <a:rPr lang="en-US" altLang="ko-KR" dirty="0"/>
              <a:t>N to the forth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119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34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13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70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40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2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63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53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06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184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423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782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8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52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Big o of g of 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2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33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84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𝝎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notatio</a:t>
                </a: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n (Little-</a:t>
                </a:r>
                <a14:m>
                  <m:oMath xmlns:m="http://schemas.openxmlformats.org/officeDocument/2006/math">
                    <m:r>
                      <a:rPr lang="ko-KR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𝝎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 notation)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Denote a lower bound that is not asymptotically tight (Relaxed lower bound)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Big-</a:t>
                </a:r>
                <a:r>
                  <a:rPr lang="en-US" altLang="ko-KR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Ω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some constant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Little-</a:t>
                </a:r>
                <a14:m>
                  <m:oMath xmlns:m="http://schemas.openxmlformats.org/officeDocument/2006/math"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holds for all constants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𝑏𝑢𝑡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o-notation,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becomes insignificant relative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approaches infinity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FD7B7-EC51-45CF-9FCE-203586CE3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30" y="4950040"/>
            <a:ext cx="1562318" cy="6573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CAB3DE-39AB-4AD7-910D-271BB7FE5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052" y="2515586"/>
            <a:ext cx="723048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00" y="1166400"/>
            <a:ext cx="11420863" cy="5867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Introduction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 and Conquer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Solve a problem recursively, applying three steps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Divide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the problem into some subproblems that are smaller instances of the same problem 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Conquer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the subproblems by solving them recursively. 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If the subproblem sizes are small enough, just solve the subproblems in a straightforward  manner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Recursive case: subproblems are large enough to solve recursively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Base case: subproblems become small enough that no longer recurse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Combine </a:t>
            </a:r>
            <a:r>
              <a:rPr lang="en-US" altLang="ko-KR" dirty="0">
                <a:latin typeface="KoPub돋움체_Pro Medium"/>
                <a:ea typeface="KoPub돋움체_Pro Medium"/>
              </a:rPr>
              <a:t>the solutions to the subproblems into the original problem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KoPub돋움체_Pro Medium"/>
                <a:ea typeface="KoPub돋움체_Pro Medium"/>
              </a:rPr>
              <a:t>Sometimes, we solve subproblems that are not the same as the original problem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consider solving such subproblems that are not quite the same as the original problem </a:t>
            </a:r>
            <a:endParaRPr lang="en-US" altLang="ko-KR" b="1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</a:rPr>
              <a:t>We will solve two Divide and Conquer problem</a:t>
            </a:r>
          </a:p>
          <a:p>
            <a:pPr marL="1714500" lvl="3" indent="-4000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</a:rPr>
              <a:t>maximum-subarray problem</a:t>
            </a:r>
          </a:p>
          <a:p>
            <a:pPr marL="1714500" lvl="3" indent="-4000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</a:rPr>
              <a:t>Multiplying N x N matrices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4753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maximum subarray problem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Definition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Task to find the series of continuous elements with the maximum sum in any given array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It is trivial if all elements in the array are non-negative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1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Price of stock problem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36CE9-8D73-4084-9A36-DD1C27AB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6" y="3187991"/>
            <a:ext cx="4481614" cy="828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3399C6-204C-4C41-B760-B87CB24A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0" y="4487123"/>
            <a:ext cx="4675658" cy="204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62F6B-0B2C-4D39-86BB-6C55A85CEB8F}"/>
              </a:ext>
            </a:extLst>
          </p:cNvPr>
          <p:cNvSpPr txBox="1"/>
          <p:nvPr/>
        </p:nvSpPr>
        <p:spPr>
          <a:xfrm>
            <a:off x="6269510" y="4487123"/>
            <a:ext cx="5590796" cy="17341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 axis</a:t>
            </a: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: date   Y axis: stock price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bottom row of the table gives the change in price from the previous da</a:t>
            </a: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Have to find maximum profit 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find maximum subarray in bottom row of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45607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Brute Force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Just try every possible pair of buy and sell dates.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and Conquer solution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want to find maximum subarray of the subarray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𝒍𝒐𝒘</m:t>
                        </m:r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..</m:t>
                        </m:r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𝒉𝒊𝒈𝒉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Maximum subarray 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𝒊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𝒋</m:t>
                    </m:r>
                    <m:r>
                      <a:rPr lang="en-US" altLang="ko-KR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will find maximum subarray in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C6BF6B-EAE0-4E3C-8DED-BEC7CD07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86" y="2600803"/>
            <a:ext cx="4481614" cy="828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674FF5-44B5-4870-BE44-2EBF93F6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556" y="3766019"/>
            <a:ext cx="6724031" cy="1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447585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Divide and Conquer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will find maximum subarray in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Any contiguous subarray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𝑙𝑜𝑤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h𝑖𝑔h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must lie in exactly one of the following places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find maximum subarrays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𝑙𝑜𝑤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𝑚𝑖𝑑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𝑚𝑖𝑑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h𝑖𝑔h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recursively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Two subproblems are smaller instances of the Original problem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all that left to do is find a maximum subarray that crosses the midpoint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447585" cy="5562321"/>
              </a:xfrm>
              <a:blipFill>
                <a:blip r:embed="rId3"/>
                <a:stretch>
                  <a:fillRect l="-905" t="-1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A671E-D85B-4D70-9753-FB09CDAB4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56" y="2233054"/>
            <a:ext cx="6724031" cy="1115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A68977-10B4-4901-AF60-406B4919C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897" y="3989224"/>
            <a:ext cx="765916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3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maximum subarray problem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 and Conquer Solution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Find a maximum subarray that crosses the midpoint	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1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87A2BC-90ED-4B9A-BCC7-E2F56C21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10" y="2595233"/>
            <a:ext cx="4314900" cy="3626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/>
              <p:nvPr/>
            </p:nvSpPr>
            <p:spPr>
              <a:xfrm>
                <a:off x="6250696" y="2893820"/>
                <a:ext cx="5770973" cy="36189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This problem is not a smaller instance of original problem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has the added restriction that the subarray must cross the midpoint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Find maximum subarrays of the form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𝑚𝑖𝑑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 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𝑚𝑖𝑑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 ~ 7 : get max-left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8 ~ 14 get max-right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total number of iteration :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h𝑖𝑔h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–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𝑙𝑜𝑤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+ 1 =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takes </a:t>
                </a:r>
                <a14:m>
                  <m:oMath xmlns:m="http://schemas.openxmlformats.org/officeDocument/2006/math">
                    <m:r>
                      <a:rPr lang="el-GR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696" y="2893820"/>
                <a:ext cx="5770973" cy="3618939"/>
              </a:xfrm>
              <a:prstGeom prst="rect">
                <a:avLst/>
              </a:prstGeom>
              <a:blipFill>
                <a:blip r:embed="rId4"/>
                <a:stretch>
                  <a:fillRect l="-422" b="-1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CCD311E-84D0-4038-9E9F-8514B23F0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499" y="4384782"/>
            <a:ext cx="2521683" cy="808583"/>
          </a:xfrm>
          <a:prstGeom prst="rect">
            <a:avLst/>
          </a:prstGeom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4AC1B3-6FF4-4F69-B9E8-026FABEAE271}"/>
              </a:ext>
            </a:extLst>
          </p:cNvPr>
          <p:cNvCxnSpPr>
            <a:cxnSpLocks/>
            <a:stCxn id="3" idx="2"/>
            <a:endCxn id="35" idx="2"/>
          </p:cNvCxnSpPr>
          <p:nvPr/>
        </p:nvCxnSpPr>
        <p:spPr>
          <a:xfrm rot="5400000">
            <a:off x="8782700" y="-1877519"/>
            <a:ext cx="11445" cy="5302783"/>
          </a:xfrm>
          <a:prstGeom prst="bentConnector3">
            <a:avLst>
              <a:gd name="adj1" fmla="val 20973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78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Divide and Conquer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i="0" dirty="0">
                    <a:solidFill>
                      <a:srgbClr val="000000"/>
                    </a:solidFill>
                  </a:rPr>
                  <a:t>FIND-MAXIMUM-SUBARRAY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𝒍𝒐𝒘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𝒉𝒊𝒈𝒉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B3F971-6212-4AF8-A918-2424C53D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21" y="2706441"/>
            <a:ext cx="6040231" cy="3622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97802-0A7C-4671-95CD-981481597472}"/>
              </a:ext>
            </a:extLst>
          </p:cNvPr>
          <p:cNvSpPr txBox="1"/>
          <p:nvPr/>
        </p:nvSpPr>
        <p:spPr>
          <a:xfrm>
            <a:off x="7567006" y="4067555"/>
            <a:ext cx="4069141" cy="1551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4~5: recursively solve the problem (left &amp; right)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6: find max crossing subarray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7~11: fine maximum subarray out of the three cases </a:t>
            </a:r>
          </a:p>
        </p:txBody>
      </p:sp>
    </p:spTree>
    <p:extLst>
      <p:ext uri="{BB962C8B-B14F-4D97-AF65-F5344CB8AC3E}">
        <p14:creationId xmlns:p14="http://schemas.microsoft.com/office/powerpoint/2010/main" val="22946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Analyzing Divide and 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i="0" dirty="0">
                    <a:solidFill>
                      <a:srgbClr val="000000"/>
                    </a:solidFill>
                  </a:rPr>
                  <a:t>Set up a recurrence of the recursive FIND-MAXIMUM-SUBARRAY procedure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the running time of FIND-MAXIMUM-SUBARRAY on a subarray of n elements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1, 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 = </m:t>
                    </m:r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ko-K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b="0" dirty="0">
                  <a:solidFill>
                    <a:srgbClr val="000000"/>
                  </a:solidFill>
                  <a:latin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Recursively solve left &amp; right subarray spend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time solving each of them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 we already seen, FIND-MAX-CROSSING-SUBARRAY takes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left line take only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Therefore, we have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According to Master method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l-GR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ko-KR" sz="1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asymptotically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faster than the brute-force 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  <a:blipFill>
                <a:blip r:embed="rId3"/>
                <a:stretch>
                  <a:fillRect l="-916" t="-1153" r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88C405-C445-44EB-A084-053F04FE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45" y="4878431"/>
            <a:ext cx="3815914" cy="60337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028584E-EF18-4781-9207-ADA3A0F36C94}"/>
              </a:ext>
            </a:extLst>
          </p:cNvPr>
          <p:cNvSpPr/>
          <p:nvPr/>
        </p:nvSpPr>
        <p:spPr>
          <a:xfrm>
            <a:off x="6293223" y="5103916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BA589-BAE8-4FB8-AAD7-A629B4A6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434" y="4878431"/>
            <a:ext cx="3325907" cy="6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4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Matrix multiplication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B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square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85C044-20B2-4F5B-85DC-2B4C2ED5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8" y="3252713"/>
            <a:ext cx="1576493" cy="629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D4D5BB-971A-4345-BCD7-3707E9174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569" y="3429000"/>
            <a:ext cx="2039031" cy="259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83C759-3373-4216-B0B8-697788FC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710" y="4270282"/>
            <a:ext cx="3162236" cy="2180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C0AB2-B91B-43E9-8008-0DB132B9501E}"/>
                  </a:ext>
                </a:extLst>
              </p:cNvPr>
              <p:cNvSpPr txBox="1"/>
              <p:nvPr/>
            </p:nvSpPr>
            <p:spPr>
              <a:xfrm>
                <a:off x="5083783" y="4267861"/>
                <a:ext cx="6902029" cy="21427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running time for matrix multiplication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will study about simple divide-and-conquer algorithm and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Strassen’s algorithm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which runs in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2.81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C0AB2-B91B-43E9-8008-0DB132B95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83" y="4267861"/>
                <a:ext cx="6902029" cy="2142702"/>
              </a:xfrm>
              <a:prstGeom prst="rect">
                <a:avLst/>
              </a:prstGeom>
              <a:blipFill>
                <a:blip r:embed="rId7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351;p70" descr="&lt;math xmlns=&quot;http://www.w3.org/1998/Math/MathML&quot;&gt;&lt;mstyle mathsize=&quot;28px&quot;&gt;&lt;mrow&gt;&lt;mi&gt;T&lt;/mi&gt;&lt;mfenced&gt;&lt;mi&gt;n&lt;/mi&gt;&lt;/mfenced&gt;&lt;mo&gt;=&lt;/mo&gt;&lt;munderover&gt;&lt;mo&gt;&amp;#x2211;&lt;/mo&gt;&lt;mrow&gt;&lt;mi&gt;i&lt;/mi&gt;&lt;mo&gt;=&lt;/mo&gt;&lt;mn&gt;1&lt;/mn&gt;&lt;/mrow&gt;&lt;mi&gt;n&lt;/mi&gt;&lt;/munderover&gt;&lt;munderover&gt;&lt;mo&gt;&amp;#x2211;&lt;/mo&gt;&lt;mrow&gt;&lt;mi&gt;j&lt;/mi&gt;&lt;mo&gt;=&lt;/mo&gt;&lt;mn&gt;1&lt;/mn&gt;&lt;/mrow&gt;&lt;mi&gt;n&lt;/mi&gt;&lt;/munderover&gt;&lt;munderover&gt;&lt;mo&gt;&amp;#x2211;&lt;/mo&gt;&lt;mrow&gt;&lt;mi&gt;k&lt;/mi&gt;&lt;mo&gt;=&lt;/mo&gt;&lt;mn&gt;1&lt;/mn&gt;&lt;/mrow&gt;&lt;mi&gt;n&lt;/mi&gt;&lt;/munderover&gt;&lt;mi&gt;c&lt;/mi&gt;&lt;mo&gt;=&lt;/mo&gt;&lt;mi&gt;c&lt;/mi&gt;&lt;msup&gt;&lt;mi&gt;n&lt;/mi&gt;&lt;mn&gt;3&lt;/mn&gt;&lt;/msup&gt;&lt;mo&gt;=&lt;/mo&gt;&lt;mi&gt;&amp;#x3B8;&lt;/mi&gt;&lt;mfenced&gt;&lt;msup&gt;&lt;mi&gt;n&lt;/mi&gt;&lt;mn&gt;3&lt;/mn&gt;&lt;/msup&gt;&lt;/mfenced&gt;&lt;/mrow&gt;&lt;/mstyle&gt;&lt;/math&gt;" title="begin mathsize 28px style T open parentheses n close parentheses equals sum from i equals 1 to n of sum from j equals 1 to n of sum from k equals 1 to n of c equals c n cubed equals theta open parentheses n cubed close parentheses end style">
            <a:extLst>
              <a:ext uri="{FF2B5EF4-FFF2-40B4-BE49-F238E27FC236}">
                <a16:creationId xmlns:a16="http://schemas.microsoft.com/office/drawing/2014/main" id="{2E433C5B-2865-45B4-A66A-69930B4FFB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9811" y="4737757"/>
            <a:ext cx="2508411" cy="580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02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 simple divide-and-conquer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 into four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Suppose that we partition each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four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rewrite the equation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Conquer &amp; Combine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Perform 8 multiplication and 4 addition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submatrices recursively</a:t>
                </a: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13" name="Google Shape;370;p73">
            <a:extLst>
              <a:ext uri="{FF2B5EF4-FFF2-40B4-BE49-F238E27FC236}">
                <a16:creationId xmlns:a16="http://schemas.microsoft.com/office/drawing/2014/main" id="{4574E8D2-40BA-43EA-A3FC-6AE8E6A5A7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87" y="3100308"/>
            <a:ext cx="5516941" cy="7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2;p73">
            <a:extLst>
              <a:ext uri="{FF2B5EF4-FFF2-40B4-BE49-F238E27FC236}">
                <a16:creationId xmlns:a16="http://schemas.microsoft.com/office/drawing/2014/main" id="{5718993C-2607-4AE4-94E0-A5B56990A9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0987" y="4161493"/>
            <a:ext cx="4172515" cy="65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45EE7E-330C-4F88-8234-BC6C83703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87" y="5692995"/>
            <a:ext cx="2522731" cy="5322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4DDBE-8674-4FFA-8EC9-573C466DC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458" y="5692995"/>
            <a:ext cx="2522731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3158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71817" y="1186096"/>
            <a:ext cx="660242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‘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;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0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Strassen’s algorithm for matrix multiplication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A simple divide-and-conquer algorithm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Pseudocode &amp; analyzing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546BD-02CC-41C4-95BE-3417257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97" y="2674727"/>
            <a:ext cx="5323323" cy="3259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9710DD-37B5-4DB9-833C-892979F149B8}"/>
                  </a:ext>
                </a:extLst>
              </p:cNvPr>
              <p:cNvSpPr txBox="1"/>
              <p:nvPr/>
            </p:nvSpPr>
            <p:spPr>
              <a:xfrm>
                <a:off x="6983820" y="2531292"/>
                <a:ext cx="4975098" cy="3766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Line5: do not create 12 new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would spend </a:t>
                </a:r>
                <a14:m>
                  <m:oMath xmlns:m="http://schemas.openxmlformats.org/officeDocument/2006/math">
                    <m:r>
                      <a:rPr lang="el-GR" altLang="ko-KR" sz="160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 to copy entries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use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index calculation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Index Calculation : identify submatrix by a range of row &amp; column indices of the original matrix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spend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=1, 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 = </m:t>
                    </m:r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When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call recursive function 8 times takes 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8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 panose="00000600000000000000" pitchFamily="50" charset="-127"/>
                  <a:ea typeface="KoPub돋움체_Pro Medium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four matrix additions 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9710DD-37B5-4DB9-833C-892979F1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20" y="2531292"/>
                <a:ext cx="4975098" cy="3766737"/>
              </a:xfrm>
              <a:prstGeom prst="rect">
                <a:avLst/>
              </a:prstGeom>
              <a:blipFill>
                <a:blip r:embed="rId4"/>
                <a:stretch>
                  <a:fillRect l="-490" r="-858" b="-1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05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 simple divide-and-conquer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 &amp; analyzing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According to  master method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l-GR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3</m:t>
                        </m:r>
                      </m:sup>
                    </m:sSup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This simple divide- and-conquer approach is no faster than the straightforward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SQUARE-MATRIX-MULTIPLY procedure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So now introduce Strassen’s method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E918D-0C28-4083-BF75-43BCEF84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99" y="2731104"/>
            <a:ext cx="3781953" cy="714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DA53CB-4EEC-41C9-A3CF-A0576653674A}"/>
              </a:ext>
            </a:extLst>
          </p:cNvPr>
          <p:cNvCxnSpPr/>
          <p:nvPr/>
        </p:nvCxnSpPr>
        <p:spPr>
          <a:xfrm>
            <a:off x="2868706" y="3056966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C0D38B-0CD6-4449-99DA-B7675D5519FA}"/>
              </a:ext>
            </a:extLst>
          </p:cNvPr>
          <p:cNvCxnSpPr>
            <a:cxnSpLocks/>
          </p:cNvCxnSpPr>
          <p:nvPr/>
        </p:nvCxnSpPr>
        <p:spPr>
          <a:xfrm>
            <a:off x="3639671" y="3056966"/>
            <a:ext cx="833717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DFA8FB-26DD-4E82-BFE4-309F0C4F8053}"/>
              </a:ext>
            </a:extLst>
          </p:cNvPr>
          <p:cNvCxnSpPr>
            <a:cxnSpLocks/>
          </p:cNvCxnSpPr>
          <p:nvPr/>
        </p:nvCxnSpPr>
        <p:spPr>
          <a:xfrm>
            <a:off x="4805082" y="3065933"/>
            <a:ext cx="5647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C6797CB-8ABA-4A0A-8EC9-275442A1FC51}"/>
              </a:ext>
            </a:extLst>
          </p:cNvPr>
          <p:cNvCxnSpPr>
            <a:cxnSpLocks/>
          </p:cNvCxnSpPr>
          <p:nvPr/>
        </p:nvCxnSpPr>
        <p:spPr>
          <a:xfrm flipH="1">
            <a:off x="1999129" y="3056966"/>
            <a:ext cx="112059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C928AB-8F5A-47EB-8940-1E3E68B86045}"/>
              </a:ext>
            </a:extLst>
          </p:cNvPr>
          <p:cNvSpPr txBox="1"/>
          <p:nvPr/>
        </p:nvSpPr>
        <p:spPr>
          <a:xfrm>
            <a:off x="1198089" y="3632941"/>
            <a:ext cx="13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 Calculation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15ED8-1AD4-400B-B007-E5B55B05922F}"/>
              </a:ext>
            </a:extLst>
          </p:cNvPr>
          <p:cNvCxnSpPr>
            <a:cxnSpLocks/>
          </p:cNvCxnSpPr>
          <p:nvPr/>
        </p:nvCxnSpPr>
        <p:spPr>
          <a:xfrm flipH="1">
            <a:off x="3926541" y="3056965"/>
            <a:ext cx="129988" cy="57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00ED85-C8F1-4892-83F2-676D8189F3FB}"/>
              </a:ext>
            </a:extLst>
          </p:cNvPr>
          <p:cNvSpPr txBox="1"/>
          <p:nvPr/>
        </p:nvSpPr>
        <p:spPr>
          <a:xfrm>
            <a:off x="3110753" y="3632941"/>
            <a:ext cx="131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8 Multiplications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ACC83BB-FCE2-436F-9EC8-2F71BC5539AE}"/>
              </a:ext>
            </a:extLst>
          </p:cNvPr>
          <p:cNvCxnSpPr>
            <a:cxnSpLocks/>
          </p:cNvCxnSpPr>
          <p:nvPr/>
        </p:nvCxnSpPr>
        <p:spPr>
          <a:xfrm>
            <a:off x="5152464" y="3056965"/>
            <a:ext cx="217395" cy="57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F6E6F3-7C3F-4A36-ABED-371B402F7A9E}"/>
              </a:ext>
            </a:extLst>
          </p:cNvPr>
          <p:cNvSpPr txBox="1"/>
          <p:nvPr/>
        </p:nvSpPr>
        <p:spPr>
          <a:xfrm>
            <a:off x="4765286" y="3632941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 Additions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3C5D156-1BC4-4557-9166-072E799A39AE}"/>
              </a:ext>
            </a:extLst>
          </p:cNvPr>
          <p:cNvSpPr/>
          <p:nvPr/>
        </p:nvSpPr>
        <p:spPr>
          <a:xfrm>
            <a:off x="6113350" y="3012141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DDED80C-D51F-4D1F-8C8F-6E654D643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96" y="2695781"/>
            <a:ext cx="3308905" cy="7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Differences from the previous method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key to Strassen’s method is to make the recursion tree less complicated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performs only seven recursive multiplications (not eight)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 does it work?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the input matrices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l-GR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time by index calculation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Create 10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each of which is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  <a:endParaRPr lang="en-US" altLang="ko-KR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 are the sum or difference of two matrices created in step 1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78929-9536-4360-A6AD-99B51DEF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95" y="5171705"/>
            <a:ext cx="1845816" cy="1476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309B0D-2C80-4D20-80C2-515133BD8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263" y="5171704"/>
            <a:ext cx="1882326" cy="14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 does it work?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Using the submatrices created in step 1 and the 10 matrices created in step 2, recursively compute seven matrix products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atin typeface="KoPub돋움체_Pro Medium"/>
                    <a:ea typeface="KoPub돋움체_Pro Medium"/>
                  </a:rPr>
                  <a:t>which are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Require us to perform seven multiplications of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Compute the desired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the result matrix C by adding and subtracting carious combinations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matrices.</a:t>
                </a:r>
              </a:p>
              <a:p>
                <a:pPr marL="1828800" lvl="4" indent="0">
                  <a:lnSpc>
                    <a:spcPct val="100000"/>
                  </a:lnSpc>
                  <a:buNone/>
                </a:pPr>
                <a:r>
                  <a:rPr lang="en-US" altLang="ko-KR" sz="16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. 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0E03D-997F-447E-AD4E-899B4122F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095" y="3823448"/>
            <a:ext cx="3117685" cy="1005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64760-3D94-4B56-ACD4-965152FCF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850" y="3935890"/>
            <a:ext cx="4990143" cy="780381"/>
          </a:xfrm>
          <a:prstGeom prst="rect">
            <a:avLst/>
          </a:prstGeom>
        </p:spPr>
      </p:pic>
      <p:pic>
        <p:nvPicPr>
          <p:cNvPr id="13" name="Google Shape;444;p81" descr="&lt;math xmlns=&quot;http://www.w3.org/1998/Math/MathML&quot;&gt;&lt;mstyle mathsize=&quot;24px&quot;&gt;&lt;mrow&gt;&lt;msub&gt;&lt;mi&gt;C&lt;/mi&gt;&lt;mn&gt;11&lt;/mn&gt;&lt;/msub&gt;&lt;mo&gt;=&lt;/mo&gt;&lt;msub&gt;&lt;mi&gt;P&lt;/mi&gt;&lt;mn&gt;5&lt;/mn&gt;&lt;/msub&gt;&lt;mo&gt;+&lt;/mo&gt;&lt;msub&gt;&lt;mi&gt;P&lt;/mi&gt;&lt;mn&gt;4&lt;/mn&gt;&lt;/msub&gt;&lt;mo&gt;-&lt;/mo&gt;&lt;msub&gt;&lt;mi&gt;P&lt;/mi&gt;&lt;mn&gt;2&lt;/mn&gt;&lt;/msub&gt;&lt;mo&gt;+&lt;/mo&gt;&lt;msub&gt;&lt;mi&gt;P&lt;/mi&gt;&lt;mn&gt;6&lt;/mn&gt;&lt;/msub&gt;&lt;mspace linebreak=&quot;newline&quot;/&gt;&lt;msub&gt;&lt;mi&gt;C&lt;/mi&gt;&lt;mn&gt;12&lt;/mn&gt;&lt;/msub&gt;&lt;mo&gt;=&lt;/mo&gt;&lt;msub&gt;&lt;mi&gt;P&lt;/mi&gt;&lt;mn&gt;1&lt;/mn&gt;&lt;/msub&gt;&lt;mo&gt;+&lt;/mo&gt;&lt;msub&gt;&lt;mi&gt;P&lt;/mi&gt;&lt;mn&gt;2&lt;/mn&gt;&lt;/msub&gt;&lt;mspace linebreak=&quot;newline&quot;/&gt;&lt;msub&gt;&lt;mi&gt;C&lt;/mi&gt;&lt;mn&gt;21&lt;/mn&gt;&lt;/msub&gt;&lt;mo&gt;=&lt;/mo&gt;&lt;msub&gt;&lt;mi&gt;P&lt;/mi&gt;&lt;mn&gt;3&lt;/mn&gt;&lt;/msub&gt;&lt;mo&gt;+&lt;/mo&gt;&lt;msub&gt;&lt;mi&gt;P&lt;/mi&gt;&lt;mn&gt;4&lt;/mn&gt;&lt;/msub&gt;&lt;mspace linebreak=&quot;newline&quot;/&gt;&lt;msub&gt;&lt;mi&gt;C&lt;/mi&gt;&lt;mn&gt;22&lt;/mn&gt;&lt;/msub&gt;&lt;mo&gt;=&lt;/mo&gt;&lt;msub&gt;&lt;mi&gt;P&lt;/mi&gt;&lt;mn&gt;5&lt;/mn&gt;&lt;/msub&gt;&lt;mo&gt;+&lt;/mo&gt;&lt;msub&gt;&lt;mi&gt;P&lt;/mi&gt;&lt;mn&gt;1&lt;/mn&gt;&lt;/msub&gt;&lt;mo&gt;-&lt;/mo&gt;&lt;msub&gt;&lt;mi&gt;P&lt;/mi&gt;&lt;mn&gt;3&lt;/mn&gt;&lt;/msub&gt;&lt;mo&gt;-&lt;/mo&gt;&lt;msub&gt;&lt;mi&gt;P&lt;/mi&gt;&lt;mn&gt;7&lt;/mn&gt;&lt;/msub&gt;&lt;mspace linebreak=&quot;newline&quot;/&gt;&lt;/mrow&gt;&lt;/mstyle&gt;&lt;/math&gt;" title="begin mathsize 24px style C subscript 11 equals P subscript 5 plus P subscript 4 minus P subscript 2 plus P subscript 6&#10;C subscript 12 equals P subscript 1 plus P subscript 2&#10;C subscript 21 equals P subscript 3 plus P subscript 4&#10;C subscript 22 equals P subscript 5 plus P subscript 1 minus P subscript 3 minus P subscript 7&#10;end style">
            <a:extLst>
              <a:ext uri="{FF2B5EF4-FFF2-40B4-BE49-F238E27FC236}">
                <a16:creationId xmlns:a16="http://schemas.microsoft.com/office/drawing/2014/main" id="{A5791173-19BE-4A4C-99F6-D8563DEA5A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4183" b="-3465"/>
          <a:stretch/>
        </p:blipFill>
        <p:spPr>
          <a:xfrm>
            <a:off x="5254952" y="5992655"/>
            <a:ext cx="2123003" cy="63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4;p81" descr="&lt;math xmlns=&quot;http://www.w3.org/1998/Math/MathML&quot;&gt;&lt;mstyle mathsize=&quot;24px&quot;&gt;&lt;mrow&gt;&lt;msub&gt;&lt;mi&gt;C&lt;/mi&gt;&lt;mn&gt;11&lt;/mn&gt;&lt;/msub&gt;&lt;mo&gt;=&lt;/mo&gt;&lt;msub&gt;&lt;mi&gt;P&lt;/mi&gt;&lt;mn&gt;5&lt;/mn&gt;&lt;/msub&gt;&lt;mo&gt;+&lt;/mo&gt;&lt;msub&gt;&lt;mi&gt;P&lt;/mi&gt;&lt;mn&gt;4&lt;/mn&gt;&lt;/msub&gt;&lt;mo&gt;-&lt;/mo&gt;&lt;msub&gt;&lt;mi&gt;P&lt;/mi&gt;&lt;mn&gt;2&lt;/mn&gt;&lt;/msub&gt;&lt;mo&gt;+&lt;/mo&gt;&lt;msub&gt;&lt;mi&gt;P&lt;/mi&gt;&lt;mn&gt;6&lt;/mn&gt;&lt;/msub&gt;&lt;mspace linebreak=&quot;newline&quot;/&gt;&lt;msub&gt;&lt;mi&gt;C&lt;/mi&gt;&lt;mn&gt;12&lt;/mn&gt;&lt;/msub&gt;&lt;mo&gt;=&lt;/mo&gt;&lt;msub&gt;&lt;mi&gt;P&lt;/mi&gt;&lt;mn&gt;1&lt;/mn&gt;&lt;/msub&gt;&lt;mo&gt;+&lt;/mo&gt;&lt;msub&gt;&lt;mi&gt;P&lt;/mi&gt;&lt;mn&gt;2&lt;/mn&gt;&lt;/msub&gt;&lt;mspace linebreak=&quot;newline&quot;/&gt;&lt;msub&gt;&lt;mi&gt;C&lt;/mi&gt;&lt;mn&gt;21&lt;/mn&gt;&lt;/msub&gt;&lt;mo&gt;=&lt;/mo&gt;&lt;msub&gt;&lt;mi&gt;P&lt;/mi&gt;&lt;mn&gt;3&lt;/mn&gt;&lt;/msub&gt;&lt;mo&gt;+&lt;/mo&gt;&lt;msub&gt;&lt;mi&gt;P&lt;/mi&gt;&lt;mn&gt;4&lt;/mn&gt;&lt;/msub&gt;&lt;mspace linebreak=&quot;newline&quot;/&gt;&lt;msub&gt;&lt;mi&gt;C&lt;/mi&gt;&lt;mn&gt;22&lt;/mn&gt;&lt;/msub&gt;&lt;mo&gt;=&lt;/mo&gt;&lt;msub&gt;&lt;mi&gt;P&lt;/mi&gt;&lt;mn&gt;5&lt;/mn&gt;&lt;/msub&gt;&lt;mo&gt;+&lt;/mo&gt;&lt;msub&gt;&lt;mi&gt;P&lt;/mi&gt;&lt;mn&gt;1&lt;/mn&gt;&lt;/msub&gt;&lt;mo&gt;-&lt;/mo&gt;&lt;msub&gt;&lt;mi&gt;P&lt;/mi&gt;&lt;mn&gt;3&lt;/mn&gt;&lt;/msub&gt;&lt;mo&gt;-&lt;/mo&gt;&lt;msub&gt;&lt;mi&gt;P&lt;/mi&gt;&lt;mn&gt;7&lt;/mn&gt;&lt;/msub&gt;&lt;mspace linebreak=&quot;newline&quot;/&gt;&lt;/mrow&gt;&lt;/mstyle&gt;&lt;/math&gt;" title="begin mathsize 24px style C subscript 11 equals P subscript 5 plus P subscript 4 minus P subscript 2 plus P subscript 6&#10;C subscript 12 equals P subscript 1 plus P subscript 2&#10;C subscript 21 equals P subscript 3 plus P subscript 4&#10;C subscript 22 equals P subscript 5 plus P subscript 1 minus P subscript 3 minus P subscript 7&#10;end style">
            <a:extLst>
              <a:ext uri="{FF2B5EF4-FFF2-40B4-BE49-F238E27FC236}">
                <a16:creationId xmlns:a16="http://schemas.microsoft.com/office/drawing/2014/main" id="{C0E117DE-DE97-4736-8EE5-C16B1A2540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54941"/>
          <a:stretch/>
        </p:blipFill>
        <p:spPr>
          <a:xfrm>
            <a:off x="2590333" y="5992656"/>
            <a:ext cx="2223714" cy="636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97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Analyzing 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T(n) =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  <m:r>
                      <a:rPr lang="en-US" altLang="ko-KR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According to  master method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7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2.8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Strassen’s algorithm, comparing with previous methods, is asymptotically faster!!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2E6727-BD03-4620-9488-88F3C4206EE2}"/>
              </a:ext>
            </a:extLst>
          </p:cNvPr>
          <p:cNvCxnSpPr/>
          <p:nvPr/>
        </p:nvCxnSpPr>
        <p:spPr>
          <a:xfrm>
            <a:off x="2734733" y="3337114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72B4E7-076D-4CBE-8288-BE2AECA2A8F7}"/>
              </a:ext>
            </a:extLst>
          </p:cNvPr>
          <p:cNvCxnSpPr>
            <a:cxnSpLocks/>
          </p:cNvCxnSpPr>
          <p:nvPr/>
        </p:nvCxnSpPr>
        <p:spPr>
          <a:xfrm flipH="1">
            <a:off x="2004574" y="3337114"/>
            <a:ext cx="981173" cy="58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E7C7EF-2505-45CD-8736-6D8537B27281}"/>
              </a:ext>
            </a:extLst>
          </p:cNvPr>
          <p:cNvSpPr txBox="1"/>
          <p:nvPr/>
        </p:nvSpPr>
        <p:spPr>
          <a:xfrm>
            <a:off x="1093975" y="3862002"/>
            <a:ext cx="13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 Calculation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773483-F56A-42E1-8B2E-179E5BBA74A9}"/>
              </a:ext>
            </a:extLst>
          </p:cNvPr>
          <p:cNvCxnSpPr>
            <a:cxnSpLocks/>
          </p:cNvCxnSpPr>
          <p:nvPr/>
        </p:nvCxnSpPr>
        <p:spPr>
          <a:xfrm>
            <a:off x="3562546" y="3341481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797F02-FD38-4D1B-9F47-9C5FED7DFBA1}"/>
              </a:ext>
            </a:extLst>
          </p:cNvPr>
          <p:cNvCxnSpPr>
            <a:cxnSpLocks/>
          </p:cNvCxnSpPr>
          <p:nvPr/>
        </p:nvCxnSpPr>
        <p:spPr>
          <a:xfrm flipH="1">
            <a:off x="3553580" y="3341481"/>
            <a:ext cx="251013" cy="52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BC130-BE9E-49CA-8030-FCDD1FDE538A}"/>
                  </a:ext>
                </a:extLst>
              </p:cNvPr>
              <p:cNvSpPr txBox="1"/>
              <p:nvPr/>
            </p:nvSpPr>
            <p:spPr>
              <a:xfrm>
                <a:off x="2902527" y="3862001"/>
                <a:ext cx="10547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Create 10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BC130-BE9E-49CA-8030-FCDD1FDE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27" y="3862001"/>
                <a:ext cx="105477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DBAFC8-1881-423A-BAA9-64666A072827}"/>
              </a:ext>
            </a:extLst>
          </p:cNvPr>
          <p:cNvCxnSpPr>
            <a:cxnSpLocks/>
          </p:cNvCxnSpPr>
          <p:nvPr/>
        </p:nvCxnSpPr>
        <p:spPr>
          <a:xfrm>
            <a:off x="4383743" y="3337114"/>
            <a:ext cx="6487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83FB56-6E3C-4A8C-BD91-6B7188F3D164}"/>
              </a:ext>
            </a:extLst>
          </p:cNvPr>
          <p:cNvCxnSpPr>
            <a:cxnSpLocks/>
          </p:cNvCxnSpPr>
          <p:nvPr/>
        </p:nvCxnSpPr>
        <p:spPr>
          <a:xfrm>
            <a:off x="4799423" y="3337114"/>
            <a:ext cx="43775" cy="52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46CDE-960F-4755-8080-5242F4A3E994}"/>
                  </a:ext>
                </a:extLst>
              </p:cNvPr>
              <p:cNvSpPr txBox="1"/>
              <p:nvPr/>
            </p:nvSpPr>
            <p:spPr>
              <a:xfrm>
                <a:off x="4195050" y="3857069"/>
                <a:ext cx="11567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Calculate 7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46CDE-960F-4755-8080-5242F4A3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0" y="3857069"/>
                <a:ext cx="1156727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D5F282-A492-4429-AB0D-884C215853F7}"/>
              </a:ext>
            </a:extLst>
          </p:cNvPr>
          <p:cNvCxnSpPr>
            <a:cxnSpLocks/>
          </p:cNvCxnSpPr>
          <p:nvPr/>
        </p:nvCxnSpPr>
        <p:spPr>
          <a:xfrm>
            <a:off x="5309208" y="3337114"/>
            <a:ext cx="6487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DF6FB4-1DA5-405D-AECE-78FCE5511D6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724888" y="3337114"/>
            <a:ext cx="120835" cy="52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C8F9F5-26D8-4716-976C-2586B37775C4}"/>
                  </a:ext>
                </a:extLst>
              </p:cNvPr>
              <p:cNvSpPr txBox="1"/>
              <p:nvPr/>
            </p:nvSpPr>
            <p:spPr>
              <a:xfrm>
                <a:off x="5332729" y="3865915"/>
                <a:ext cx="10259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C8F9F5-26D8-4716-976C-2586B37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29" y="3865915"/>
                <a:ext cx="1025987" cy="276999"/>
              </a:xfrm>
              <a:prstGeom prst="rect">
                <a:avLst/>
              </a:prstGeom>
              <a:blipFill>
                <a:blip r:embed="rId6"/>
                <a:stretch>
                  <a:fillRect l="-59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B483E3D-79D5-4DD0-97BE-9164C986C936}"/>
              </a:ext>
            </a:extLst>
          </p:cNvPr>
          <p:cNvSpPr/>
          <p:nvPr/>
        </p:nvSpPr>
        <p:spPr>
          <a:xfrm>
            <a:off x="6567524" y="3144253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D719E35-9E44-4180-AA35-753D72D56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955" y="2825110"/>
            <a:ext cx="397247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Introduction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Order of growth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:r>
                  <a:rPr lang="en-US" altLang="ko-KR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/>
                    <a:ea typeface="KoPub돋움체_Pro Medium"/>
                  </a:rPr>
                  <a:t>order of growth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 the running time of an algorithm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Gives a simple characterization of the algorithm’s efficiency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large enough inputs, the multiplicative constants and lower-order terms are dominated by the effects of the input size itself </a:t>
                </a:r>
              </a:p>
              <a:p>
                <a:pPr marL="1771650" lvl="4" indent="0">
                  <a:lnSpc>
                    <a:spcPct val="100000"/>
                  </a:lnSpc>
                  <a:buNone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Ex)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→</m:t>
                    </m:r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Enables to compare the relative performance of alternative algorithms</a:t>
                </a: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Ex) Merge sort :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sz="1600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nlog</m:t>
                            </m:r>
                          </m:fName>
                          <m:e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&lt; 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Insertion sort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171700" lvl="4" indent="-342900">
                  <a:lnSpc>
                    <a:spcPct val="100000"/>
                  </a:lnSpc>
                  <a:buAutoNum type="romanLcPeriod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Asymptotic efficiency of algorithm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How the running time of an algorithm increases with the size of the input in the limit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Several standard methods for simplifying the asymptotic analysis of algorithms</a:t>
                </a:r>
                <a:endParaRPr lang="en-US" altLang="ko-KR" dirty="0"/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1033" t="-11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5648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Asymptotic notation, functions, and running times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Asymptotic notation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Describe the running times of algorithms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Applies to functions</a:t>
                </a: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Ex) What we were writing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600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was the function about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2171700" lvl="4" indent="-342900">
                  <a:lnSpc>
                    <a:spcPct val="100000"/>
                  </a:lnSpc>
                  <a:buAutoNum type="romanLcPeriod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Functions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functions to which we apply asymptotic notation will usually characterize the running times of algorithms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Characterize other aspect of algorithms – amount of space they use</a:t>
                </a:r>
              </a:p>
              <a:p>
                <a:pPr marL="2171700" lvl="4" indent="-400050">
                  <a:lnSpc>
                    <a:spcPct val="100000"/>
                  </a:lnSpc>
                  <a:buFont typeface="+mj-lt"/>
                  <a:buAutoNum type="alphaLcPeriod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Commonly interested in the worst case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Characterize the running time no matter what the input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1033" t="-1199" r="-459" b="-11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0448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𝚯 notation (Big-</a:t>
            </a:r>
            <a:r>
              <a:rPr lang="en-US" altLang="ko-KR" sz="1050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𝚯 notation)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00" y="2542530"/>
            <a:ext cx="7024295" cy="662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3363901"/>
            <a:ext cx="3008678" cy="308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27301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the set of functions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running time of algorithm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the minimum possible value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at or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asymptotically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tight bound</a:t>
                </a:r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2730171"/>
              </a:xfrm>
              <a:prstGeom prst="rect">
                <a:avLst/>
              </a:prstGeom>
              <a:blipFill>
                <a:blip r:embed="rId5"/>
                <a:stretch>
                  <a:fillRect l="-579" b="-2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𝚯 notation</a:t>
                </a: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Example : Prove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𝟏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1" i="1" dirty="0">
                        <a:latin typeface="Cambria Math" panose="02040503050406030204" pitchFamily="18" charset="0"/>
                        <a:ea typeface="KoPub돋움체_Pro Medium"/>
                      </a:rPr>
                      <m:t>𝚹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1" dirty="0"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−3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According to definition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bg1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≥ 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≥7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always true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 </m:t>
                    </m:r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always true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 there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so we can verify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−3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The important thing is that there exist some set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not which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FF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  <a:blipFill>
                <a:blip r:embed="rId3"/>
                <a:stretch>
                  <a:fillRect l="-938" t="-1095" r="-4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59484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O notation (Big-O notation)</a:t>
            </a:r>
            <a:endParaRPr lang="en-US" altLang="ko-KR" sz="1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27313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</a:t>
                </a:r>
                <a:r>
                  <a:rPr lang="en-US" altLang="ko-KR" b="0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nly have an asymptotic upper bound</a:t>
                </a:r>
                <a:endParaRPr lang="en-US" altLang="ko-KR" i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	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  <m:r>
                      <m:rPr>
                        <m:nor/>
                      </m:rPr>
                      <a:rPr lang="en-US" altLang="ko-KR" b="0" i="0" dirty="0" smtClean="0">
                        <a:latin typeface="KoPub돋움체_Pro Medium" panose="00000600000000000000" pitchFamily="50" charset="-127"/>
                        <a:ea typeface="KoPub돋움체_Pro Medium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m:t>⊆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below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c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an asymptotic upper bound 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2731389"/>
              </a:xfrm>
              <a:prstGeom prst="rect">
                <a:avLst/>
              </a:prstGeom>
              <a:blipFill>
                <a:blip r:embed="rId3"/>
                <a:stretch>
                  <a:fillRect l="-579" b="-2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0109A9B-C717-4F38-8CCF-E9F24643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2569452"/>
            <a:ext cx="6658904" cy="666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571B84-CE05-45C3-B441-80175AD1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753" y="3429000"/>
            <a:ext cx="28769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cs typeface="Times New Roman"/>
                <a:sym typeface="Times New Roman"/>
              </a:rPr>
              <a:t>Ω notation (Big-</a:t>
            </a:r>
            <a:r>
              <a:rPr lang="en-US" altLang="ko-KR" sz="1050" b="1" dirty="0">
                <a:solidFill>
                  <a:srgbClr val="000000"/>
                </a:solidFill>
                <a:cs typeface="Times New Roman"/>
                <a:sym typeface="Times New Roman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cs typeface="Times New Roman"/>
                <a:sym typeface="Times New Roman"/>
              </a:rPr>
              <a:t>Ω notation)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17329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Only have an asymptotic lower bound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0000"/>
                        </a:solidFill>
                        <a:latin typeface="HGSSoeiKakugothicUB" panose="020B0400000000000000" pitchFamily="34" charset="-128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Ω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:r>
                  <a:rPr lang="en-US" altLang="ko-KR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0000"/>
                        </a:solidFill>
                        <a:latin typeface="HGSSoeiKakugothicUB" panose="020B0400000000000000" pitchFamily="34" charset="-128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Ω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above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c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1732975"/>
              </a:xfrm>
              <a:prstGeom prst="rect">
                <a:avLst/>
              </a:prstGeom>
              <a:blipFill>
                <a:blip r:embed="rId3"/>
                <a:stretch>
                  <a:fillRect l="-579" b="-5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22C9257-C04D-49DC-9141-7431B376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3429000"/>
            <a:ext cx="2753109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797E7-0701-4ECE-925F-B91EC7E5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753" y="2559816"/>
            <a:ext cx="6706536" cy="724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C71BE9-7B3E-4ADD-BCBA-E577A57E3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902" y="5169780"/>
            <a:ext cx="6240512" cy="6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8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o</a:t>
                </a:r>
                <a:r>
                  <a:rPr lang="en-US" altLang="ko-KR" b="1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notatio</a:t>
                </a: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n (Little-o notation)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Denote an upper bound that is not asymptotically tight (Relaxed upper bound)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Big-O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some constant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Little-o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all constants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2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𝑜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𝑏𝑢𝑡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o-notation,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becomes insignificant relative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approaches infinity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D1AAC-0DBB-40EF-A205-EE0652F1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2544241"/>
            <a:ext cx="7163800" cy="63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FFD7B7-EC51-45CF-9FCE-203586CE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230" y="4950040"/>
            <a:ext cx="1562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37729</TotalTime>
  <Words>2524</Words>
  <Application>Microsoft Macintosh PowerPoint</Application>
  <PresentationFormat>와이드스크린</PresentationFormat>
  <Paragraphs>402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HGSSoeiKakugothicUB</vt:lpstr>
      <vt:lpstr>Cambria Math</vt:lpstr>
      <vt:lpstr>KoPub돋움체_Pro Medium</vt:lpstr>
      <vt:lpstr>Arial</vt:lpstr>
      <vt:lpstr>Wingdings</vt:lpstr>
      <vt:lpstr>Office 테마</vt:lpstr>
      <vt:lpstr>Introduction to Algorithms</vt:lpstr>
      <vt:lpstr>Contents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1767</cp:revision>
  <cp:lastPrinted>2021-05-14T05:14:04Z</cp:lastPrinted>
  <dcterms:created xsi:type="dcterms:W3CDTF">2020-09-17T05:44:36Z</dcterms:created>
  <dcterms:modified xsi:type="dcterms:W3CDTF">2021-09-17T00:11:40Z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